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22"/>
  </p:handoutMasterIdLst>
  <p:sldIdLst>
    <p:sldId id="257" r:id="rId4"/>
    <p:sldId id="271" r:id="rId6"/>
    <p:sldId id="273" r:id="rId7"/>
    <p:sldId id="274" r:id="rId8"/>
    <p:sldId id="275" r:id="rId9"/>
    <p:sldId id="276" r:id="rId10"/>
    <p:sldId id="272" r:id="rId11"/>
    <p:sldId id="258" r:id="rId12"/>
    <p:sldId id="259" r:id="rId13"/>
    <p:sldId id="260" r:id="rId14"/>
    <p:sldId id="269" r:id="rId15"/>
    <p:sldId id="261" r:id="rId16"/>
    <p:sldId id="270" r:id="rId17"/>
    <p:sldId id="262" r:id="rId18"/>
    <p:sldId id="263" r:id="rId19"/>
    <p:sldId id="264" r:id="rId20"/>
    <p:sldId id="268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05BBB-D8CF-48CA-9553-6539DFE6475B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549A8-8D21-4497-B25A-788257F4DD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6" Type="http://schemas.openxmlformats.org/officeDocument/2006/relationships/theme" Target="../theme/theme2.xml"/><Relationship Id="rId25" Type="http://schemas.openxmlformats.org/officeDocument/2006/relationships/tags" Target="../tags/tag128.xml"/><Relationship Id="rId24" Type="http://schemas.openxmlformats.org/officeDocument/2006/relationships/tags" Target="../tags/tag127.xml"/><Relationship Id="rId23" Type="http://schemas.openxmlformats.org/officeDocument/2006/relationships/tags" Target="../tags/tag126.xml"/><Relationship Id="rId22" Type="http://schemas.openxmlformats.org/officeDocument/2006/relationships/tags" Target="../tags/tag125.xml"/><Relationship Id="rId21" Type="http://schemas.openxmlformats.org/officeDocument/2006/relationships/tags" Target="../tags/tag124.xml"/><Relationship Id="rId20" Type="http://schemas.openxmlformats.org/officeDocument/2006/relationships/tags" Target="../tags/tag123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31.xml"/><Relationship Id="rId3" Type="http://schemas.openxmlformats.org/officeDocument/2006/relationships/image" Target="../media/image1.jpeg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34.xml"/><Relationship Id="rId3" Type="http://schemas.openxmlformats.org/officeDocument/2006/relationships/image" Target="../media/image2.png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83920" y="0"/>
            <a:ext cx="10650855" cy="3626485"/>
          </a:xfrm>
        </p:spPr>
        <p:txBody>
          <a:bodyPr>
            <a:noAutofit/>
          </a:bodyPr>
          <a:lstStyle/>
          <a:p>
            <a:pPr algn="ctr"/>
            <a:r>
              <a:rPr lang="zh-CN" altLang="en-US" sz="8000" dirty="0">
                <a:solidFill>
                  <a:schemeClr val="accent1"/>
                </a:solidFill>
                <a:sym typeface="Arial" panose="020B0604020202020204" pitchFamily="34" charset="0"/>
              </a:rPr>
              <a:t>临床指南快速检索</a:t>
            </a:r>
            <a:br>
              <a:rPr lang="zh-CN" altLang="en-US" sz="8000" dirty="0">
                <a:solidFill>
                  <a:schemeClr val="accent1"/>
                </a:solidFill>
                <a:sym typeface="Arial" panose="020B0604020202020204" pitchFamily="34" charset="0"/>
              </a:rPr>
            </a:br>
            <a:r>
              <a:rPr lang="zh-CN" altLang="en-US" sz="8000" dirty="0">
                <a:solidFill>
                  <a:schemeClr val="accent1"/>
                </a:solidFill>
                <a:sym typeface="Arial" panose="020B0604020202020204" pitchFamily="34" charset="0"/>
              </a:rPr>
              <a:t>策略与实战技巧</a:t>
            </a:r>
            <a:endParaRPr lang="zh-CN" altLang="en-US" sz="8000" dirty="0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2522855" y="5375275"/>
            <a:ext cx="7097395" cy="104267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>
                <a:solidFill>
                  <a:schemeClr val="accent1"/>
                </a:solidFill>
                <a:sym typeface="Arial" panose="020B0604020202020204" pitchFamily="34" charset="0"/>
              </a:rPr>
              <a:t>董志付</a:t>
            </a:r>
            <a:endParaRPr lang="zh-CN" altLang="en-US" sz="5400" dirty="0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7900" y="4194810"/>
            <a:ext cx="10556875" cy="909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800"/>
              <a:t>徐州矿务集团总医院经开区院区医务处</a:t>
            </a:r>
            <a:endParaRPr lang="zh-CN" altLang="en-US" sz="4800"/>
          </a:p>
        </p:txBody>
      </p:sp>
      <p:pic>
        <p:nvPicPr>
          <p:cNvPr id="5" name="图片 4" descr="微信图片_20240125103300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2540" y="862330"/>
            <a:ext cx="12192000" cy="5800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2355" y="802005"/>
            <a:ext cx="9974580" cy="549211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latin typeface="Calibri" panose="020F0502020204030204"/>
                <a:ea typeface="宋体" panose="02010600030101010101" pitchFamily="2" charset="-122"/>
              </a:rPr>
              <a:t>三、国内外权威数据库与工具</a:t>
            </a:r>
            <a:endParaRPr lang="en-US" altLang="zh-CN" sz="36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1.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国际资源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UpToDate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（临床决策支持系统）：直接搜索疾病名称，快速链接指南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PubMed Clinical Queries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：使用“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Guidelines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”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过滤器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NICE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（英国）：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https://www.nice.org.uk  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GIN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（国际指南协作网）：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https://g-i-n.net  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2.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国内资源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  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中华医学会指南库（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CMAP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）：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http://guide.medlive.cn  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万方医学网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/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中国知网：高级检索“指南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+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疾病名称”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医脉通临床指南：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APP/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网页版实时更新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2355" y="802005"/>
            <a:ext cx="9956800" cy="513461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latin typeface="Calibri" panose="020F0502020204030204"/>
                <a:ea typeface="宋体" panose="02010600030101010101" pitchFamily="2" charset="-122"/>
              </a:rPr>
              <a:t>三、国内外权威数据库与工具</a:t>
            </a:r>
            <a:endParaRPr lang="en-US" altLang="zh-CN" sz="36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3.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免费开放资源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 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WHO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指南库：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https://www.who.int/publications  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美国国立指南文库（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NGC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）：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https://www.ahrq.gov/gam  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8695" y="867410"/>
            <a:ext cx="9554210" cy="497649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latin typeface="Calibri" panose="020F0502020204030204"/>
                <a:ea typeface="宋体" panose="02010600030101010101" pitchFamily="2" charset="-122"/>
              </a:rPr>
              <a:t>四、快速检索技巧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1.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关键词优化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组合检索：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`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疾病名称 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+ "clinical guideline" +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年份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`  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  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-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示例：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`hypertension clinical guideline 2023`  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限定文件类型：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PDF/PPT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（如谷歌搜索加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`filetype:pdf`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）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2.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数据库筛选技巧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PubMed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：使用过滤器“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Guideline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” 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+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时间排序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万方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/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知网：勾选“指南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/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共识”分类 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+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核心期刊来源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8695" y="867410"/>
            <a:ext cx="9554210" cy="497649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latin typeface="Calibri" panose="020F0502020204030204"/>
                <a:ea typeface="宋体" panose="02010600030101010101" pitchFamily="2" charset="-122"/>
              </a:rPr>
              <a:t>四、快速检索技巧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3.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动态追踪更新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  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订阅指南发布机构邮件（如中华医学会）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2800"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12875" y="853440"/>
            <a:ext cx="8167370" cy="462597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latin typeface="Calibri" panose="020F0502020204030204"/>
                <a:ea typeface="宋体" panose="02010600030101010101" pitchFamily="2" charset="-122"/>
              </a:rPr>
              <a:t>五、实战演示</a:t>
            </a:r>
            <a:endParaRPr lang="en-US" altLang="zh-CN" sz="36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案例：查找“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2024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年中国高血压防治指南”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1.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步骤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1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：打开“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http://kyy.lrltd.cn/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”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→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搜索栏输入“高血压 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2024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” 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2.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步骤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2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：筛选“最新发布”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→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下载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PDF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全文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latin typeface="Calibri" panose="020F0502020204030204"/>
              <a:ea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4470" y="963930"/>
            <a:ext cx="8398510" cy="462788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latin typeface="Calibri" panose="020F0502020204030204"/>
                <a:ea typeface="宋体" panose="02010600030101010101" pitchFamily="2" charset="-122"/>
              </a:rPr>
              <a:t>六、常见问题与误区</a:t>
            </a:r>
            <a:endParaRPr lang="en-US" altLang="zh-CN" sz="36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1.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问题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1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：检索结果过多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→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使用时间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/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地域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/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机构限定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2.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问题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2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：指南版本过时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→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优先选择权威机构官网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3.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误区：忽视本地化指南（如中国指南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vs.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国际指南差异</a:t>
            </a:r>
            <a:endParaRPr lang="zh-CN" altLang="en-US" sz="2800"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83995" y="990600"/>
            <a:ext cx="8700770" cy="448945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latin typeface="Calibri" panose="020F0502020204030204"/>
                <a:ea typeface="宋体" panose="02010600030101010101" pitchFamily="2" charset="-122"/>
              </a:rPr>
              <a:t>七、总结与练习</a:t>
            </a:r>
            <a:endParaRPr lang="en-US" altLang="zh-CN" sz="36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关键点回顾：权威数据库 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+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关键词优化 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+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动态追踪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-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课后练习：查找“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2023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年国际糖尿病管理指南”并标注来源 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2800"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9555">
                <a:solidFill>
                  <a:schemeClr val="accent1"/>
                </a:solidFill>
              </a:rPr>
              <a:t>谢谢</a:t>
            </a:r>
            <a:endParaRPr lang="en-US" altLang="zh-CN" sz="9555"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456565"/>
            <a:ext cx="5376545" cy="5702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董志付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硕士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副主任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医师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徐州矿务集团总医院经开区院区医教处处长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儿科副主任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江苏省图书馆学会第九届医院图书馆专委会青年委员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徐州市中医协会常务委员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" y="203835"/>
            <a:ext cx="5324475" cy="59556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右箭头 13"/>
          <p:cNvSpPr/>
          <p:nvPr/>
        </p:nvSpPr>
        <p:spPr>
          <a:xfrm>
            <a:off x="1741170" y="3062605"/>
            <a:ext cx="9879330" cy="762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03960" y="3288665"/>
            <a:ext cx="15595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始建于</a:t>
            </a:r>
            <a:r>
              <a:rPr lang="en-US" altLang="zh-CN"/>
              <a:t>1958</a:t>
            </a:r>
            <a:r>
              <a:rPr lang="zh-CN" altLang="en-US"/>
              <a:t>年</a:t>
            </a:r>
            <a:endParaRPr lang="zh-CN" altLang="en-US"/>
          </a:p>
          <a:p>
            <a:r>
              <a:rPr lang="zh-CN" altLang="en-US"/>
              <a:t>开诊于</a:t>
            </a:r>
            <a:r>
              <a:rPr lang="en-US" altLang="zh-CN"/>
              <a:t>1963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60725" y="3288665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1994年首批被评为</a:t>
            </a:r>
            <a:endParaRPr lang="zh-CN" altLang="en-US"/>
          </a:p>
          <a:p>
            <a:pPr algn="l"/>
            <a:r>
              <a:rPr lang="zh-CN" altLang="en-US"/>
              <a:t>国家“二级甲等医院”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038215" y="3239770"/>
            <a:ext cx="2468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2016年12月改制，</a:t>
            </a:r>
            <a:endParaRPr lang="zh-CN" altLang="en-US"/>
          </a:p>
          <a:p>
            <a:pPr algn="l"/>
            <a:r>
              <a:rPr lang="zh-CN" altLang="en-US"/>
              <a:t>成为淮海医院管理公司</a:t>
            </a:r>
            <a:endParaRPr lang="zh-CN" altLang="en-US"/>
          </a:p>
          <a:p>
            <a:pPr algn="l"/>
            <a:r>
              <a:rPr lang="zh-CN" altLang="en-US"/>
              <a:t>旗下直属医院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51620" y="3248025"/>
            <a:ext cx="2468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2024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月，转设为</a:t>
            </a:r>
            <a:endParaRPr lang="zh-CN" altLang="en-US"/>
          </a:p>
          <a:p>
            <a:r>
              <a:rPr lang="zh-CN" altLang="en-US"/>
              <a:t>徐矿总医院经开区院区</a:t>
            </a:r>
            <a:endParaRPr lang="zh-CN" altLang="en-US"/>
          </a:p>
          <a:p>
            <a:r>
              <a:rPr lang="zh-CN" altLang="en-US"/>
              <a:t>开启三级医院新篇章</a:t>
            </a:r>
            <a:endParaRPr lang="zh-CN" altLang="en-US"/>
          </a:p>
        </p:txBody>
      </p:sp>
      <p:sp>
        <p:nvSpPr>
          <p:cNvPr id="10" name="同心圆 9"/>
          <p:cNvSpPr/>
          <p:nvPr/>
        </p:nvSpPr>
        <p:spPr>
          <a:xfrm>
            <a:off x="1654810" y="3042920"/>
            <a:ext cx="155575" cy="1397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4157980" y="3031490"/>
            <a:ext cx="155575" cy="1397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6992620" y="3031490"/>
            <a:ext cx="155575" cy="1397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10253980" y="3031490"/>
            <a:ext cx="155575" cy="1397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279400" y="902970"/>
            <a:ext cx="2621915" cy="5924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2800" b="1" kern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微软雅黑" panose="020B0503020204020204" charset="-122"/>
              </a:rPr>
              <a:t>医院历史沿革</a:t>
            </a:r>
            <a:endParaRPr lang="zh-CN" altLang="en-US"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0495" y="0"/>
            <a:ext cx="4248150" cy="781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43495" y="1976120"/>
            <a:ext cx="2722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2018</a:t>
            </a:r>
            <a:r>
              <a:rPr lang="zh-CN" altLang="en-US"/>
              <a:t>年</a:t>
            </a:r>
            <a:r>
              <a:rPr lang="en-US" altLang="zh-CN"/>
              <a:t>8</a:t>
            </a:r>
            <a:r>
              <a:rPr lang="zh-CN" altLang="en-US"/>
              <a:t>月增设</a:t>
            </a:r>
            <a:r>
              <a:rPr lang="en-US" altLang="zh-CN"/>
              <a:t>“</a:t>
            </a:r>
            <a:r>
              <a:rPr lang="zh-CN" altLang="en-US"/>
              <a:t>徐州开发</a:t>
            </a:r>
            <a:endParaRPr lang="zh-CN" altLang="en-US"/>
          </a:p>
          <a:p>
            <a:r>
              <a:rPr lang="zh-CN" altLang="en-US"/>
              <a:t>区医院</a:t>
            </a:r>
            <a:r>
              <a:rPr lang="en-US" altLang="zh-CN"/>
              <a:t>”</a:t>
            </a:r>
            <a:r>
              <a:rPr lang="zh-CN" altLang="en-US"/>
              <a:t>第二名称</a:t>
            </a:r>
            <a:endParaRPr lang="zh-CN" altLang="en-US"/>
          </a:p>
        </p:txBody>
      </p:sp>
      <p:sp>
        <p:nvSpPr>
          <p:cNvPr id="9" name="同心圆 8"/>
          <p:cNvSpPr/>
          <p:nvPr/>
        </p:nvSpPr>
        <p:spPr>
          <a:xfrm>
            <a:off x="8629650" y="3028315"/>
            <a:ext cx="142875" cy="14287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02385" y="2313940"/>
            <a:ext cx="6347460" cy="460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r>
              <a:rPr lang="zh-CN" altLang="en-US" sz="2400">
                <a:effectLst>
                  <a:innerShdw blurRad="114300">
                    <a:prstClr val="black"/>
                  </a:innerShdw>
                </a:effectLst>
              </a:rPr>
              <a:t>医院占地面积</a:t>
            </a:r>
            <a:r>
              <a:rPr lang="en-US" altLang="zh-CN" sz="2400">
                <a:effectLst>
                  <a:innerShdw blurRad="114300">
                    <a:prstClr val="black"/>
                  </a:innerShdw>
                </a:effectLst>
              </a:rPr>
              <a:t>120</a:t>
            </a:r>
            <a:r>
              <a:rPr lang="zh-CN" altLang="en-US" sz="2400">
                <a:effectLst>
                  <a:innerShdw blurRad="114300">
                    <a:prstClr val="black"/>
                  </a:innerShdw>
                </a:effectLst>
              </a:rPr>
              <a:t>余亩，建筑面积</a:t>
            </a:r>
            <a:r>
              <a:rPr lang="en-US" altLang="zh-CN" sz="2400">
                <a:effectLst>
                  <a:innerShdw blurRad="114300">
                    <a:prstClr val="black"/>
                  </a:innerShdw>
                </a:effectLst>
              </a:rPr>
              <a:t>5</a:t>
            </a:r>
            <a:r>
              <a:rPr lang="zh-CN" altLang="en-US" sz="2400">
                <a:effectLst>
                  <a:innerShdw blurRad="114300">
                    <a:prstClr val="black"/>
                  </a:innerShdw>
                </a:effectLst>
              </a:rPr>
              <a:t>万余平方米</a:t>
            </a:r>
            <a:endParaRPr lang="zh-CN" altLang="en-US" sz="240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2385" y="2903855"/>
            <a:ext cx="10614660" cy="252857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400"/>
              <a:t>科室建制齐全，设有内、外、妇、儿、精神科等</a:t>
            </a:r>
            <a:r>
              <a:rPr lang="zh-CN" altLang="en-US" sz="2400"/>
              <a:t>25个临床科室、10个医技科室</a:t>
            </a:r>
            <a:endParaRPr lang="zh-CN" altLang="en-US" sz="2400"/>
          </a:p>
          <a:p>
            <a:pPr algn="l">
              <a:lnSpc>
                <a:spcPct val="120000"/>
              </a:lnSpc>
            </a:pPr>
            <a:r>
              <a:rPr lang="zh-CN" altLang="en-US" sz="2400"/>
              <a:t>有独立的ICU、CCU重症室、体检中心及其它辅助科室</a:t>
            </a:r>
            <a:endParaRPr lang="zh-CN" altLang="en-US" sz="2400"/>
          </a:p>
          <a:p>
            <a:pPr algn="l">
              <a:lnSpc>
                <a:spcPct val="120000"/>
              </a:lnSpc>
            </a:pP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开放床位</a:t>
            </a:r>
            <a:r>
              <a:rPr lang="en-US" altLang="zh-CN" sz="2400">
                <a:sym typeface="+mn-ea"/>
              </a:rPr>
              <a:t>8</a:t>
            </a:r>
            <a:r>
              <a:rPr lang="zh-CN" altLang="en-US" sz="2400">
                <a:sym typeface="+mn-ea"/>
              </a:rPr>
              <a:t>00余张，年收住院病人</a:t>
            </a:r>
            <a:r>
              <a:rPr lang="zh-CN" altLang="en-US" sz="2400">
                <a:sym typeface="+mn-ea"/>
              </a:rPr>
              <a:t>2.3余万人次</a:t>
            </a:r>
            <a:endParaRPr lang="zh-CN" altLang="en-US" sz="2400">
              <a:sym typeface="+mn-ea"/>
            </a:endParaRPr>
          </a:p>
          <a:p>
            <a:pPr algn="l"/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门诊年就诊量</a:t>
            </a:r>
            <a:r>
              <a:rPr lang="zh-CN" altLang="en-US" sz="2400">
                <a:sym typeface="+mn-ea"/>
              </a:rPr>
              <a:t>20余万人次</a:t>
            </a:r>
            <a:endParaRPr lang="zh-CN" altLang="en-US" sz="2400">
              <a:sym typeface="+mn-ea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606425" y="835025"/>
            <a:ext cx="1996440" cy="7086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800" b="1" kern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+mn-ea"/>
              </a:rPr>
              <a:t>医院规模</a:t>
            </a:r>
            <a:endParaRPr lang="zh-CN" altLang="en-US"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10" name="文本框67"/>
          <p:cNvSpPr/>
          <p:nvPr/>
        </p:nvSpPr>
        <p:spPr>
          <a:xfrm>
            <a:off x="506730" y="2240280"/>
            <a:ext cx="596265" cy="607695"/>
          </a:xfrm>
          <a:custGeom>
            <a:avLst/>
            <a:gdLst>
              <a:gd name="connsiteX0" fmla="*/ 0 w 1214072"/>
              <a:gd name="connsiteY0" fmla="*/ 0 h 849850"/>
              <a:gd name="connsiteX1" fmla="*/ 789147 w 1214072"/>
              <a:gd name="connsiteY1" fmla="*/ 0 h 849850"/>
              <a:gd name="connsiteX2" fmla="*/ 1214072 w 1214072"/>
              <a:gd name="connsiteY2" fmla="*/ 424925 h 849850"/>
              <a:gd name="connsiteX3" fmla="*/ 789147 w 1214072"/>
              <a:gd name="connsiteY3" fmla="*/ 849850 h 849850"/>
              <a:gd name="connsiteX4" fmla="*/ 0 w 1214072"/>
              <a:gd name="connsiteY4" fmla="*/ 849850 h 849850"/>
              <a:gd name="connsiteX5" fmla="*/ 424925 w 1214072"/>
              <a:gd name="connsiteY5" fmla="*/ 424925 h 849850"/>
              <a:gd name="connsiteX6" fmla="*/ 0 w 1214072"/>
              <a:gd name="connsiteY6" fmla="*/ 0 h 84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072" h="849850">
                <a:moveTo>
                  <a:pt x="1214071" y="0"/>
                </a:moveTo>
                <a:lnTo>
                  <a:pt x="1214071" y="552403"/>
                </a:lnTo>
                <a:lnTo>
                  <a:pt x="607036" y="849850"/>
                </a:lnTo>
                <a:lnTo>
                  <a:pt x="1" y="552403"/>
                </a:lnTo>
                <a:lnTo>
                  <a:pt x="1" y="0"/>
                </a:lnTo>
                <a:lnTo>
                  <a:pt x="607036" y="297447"/>
                </a:lnTo>
                <a:lnTo>
                  <a:pt x="12140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75" tIns="586041" rIns="19475" bIns="586040" numCol="1" spcCol="1270" anchor="ctr" anchorCtr="0">
            <a:noAutofit/>
          </a:bodyPr>
          <a:p>
            <a:pPr algn="ctr" defTabSz="18173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65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微软雅黑" panose="020B0503020204020204" charset="-122"/>
              </a:rPr>
              <a:t>01</a:t>
            </a:r>
            <a:endParaRPr lang="en-US" sz="3465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6" name="文本框 69"/>
          <p:cNvSpPr/>
          <p:nvPr/>
        </p:nvSpPr>
        <p:spPr>
          <a:xfrm>
            <a:off x="506095" y="3021965"/>
            <a:ext cx="596900" cy="629920"/>
          </a:xfrm>
          <a:custGeom>
            <a:avLst/>
            <a:gdLst>
              <a:gd name="connsiteX0" fmla="*/ 0 w 1214072"/>
              <a:gd name="connsiteY0" fmla="*/ 0 h 849850"/>
              <a:gd name="connsiteX1" fmla="*/ 789147 w 1214072"/>
              <a:gd name="connsiteY1" fmla="*/ 0 h 849850"/>
              <a:gd name="connsiteX2" fmla="*/ 1214072 w 1214072"/>
              <a:gd name="connsiteY2" fmla="*/ 424925 h 849850"/>
              <a:gd name="connsiteX3" fmla="*/ 789147 w 1214072"/>
              <a:gd name="connsiteY3" fmla="*/ 849850 h 849850"/>
              <a:gd name="connsiteX4" fmla="*/ 0 w 1214072"/>
              <a:gd name="connsiteY4" fmla="*/ 849850 h 849850"/>
              <a:gd name="connsiteX5" fmla="*/ 424925 w 1214072"/>
              <a:gd name="connsiteY5" fmla="*/ 424925 h 849850"/>
              <a:gd name="connsiteX6" fmla="*/ 0 w 1214072"/>
              <a:gd name="connsiteY6" fmla="*/ 0 h 84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072" h="849850">
                <a:moveTo>
                  <a:pt x="1214071" y="0"/>
                </a:moveTo>
                <a:lnTo>
                  <a:pt x="1214071" y="552403"/>
                </a:lnTo>
                <a:lnTo>
                  <a:pt x="607036" y="849850"/>
                </a:lnTo>
                <a:lnTo>
                  <a:pt x="1" y="552403"/>
                </a:lnTo>
                <a:lnTo>
                  <a:pt x="1" y="0"/>
                </a:lnTo>
                <a:lnTo>
                  <a:pt x="607036" y="297447"/>
                </a:lnTo>
                <a:lnTo>
                  <a:pt x="121407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75" tIns="586040" rIns="19475" bIns="586040" numCol="1" spcCol="1270" anchor="ctr" anchorCtr="0">
            <a:noAutofit/>
          </a:bodyPr>
          <a:p>
            <a:pPr algn="ctr" defTabSz="18173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65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微软雅黑" panose="020B0503020204020204" charset="-122"/>
              </a:rPr>
              <a:t>02</a:t>
            </a:r>
            <a:endParaRPr lang="en-US" sz="3465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1" name="文本框 71"/>
          <p:cNvSpPr/>
          <p:nvPr/>
        </p:nvSpPr>
        <p:spPr>
          <a:xfrm>
            <a:off x="506095" y="4121785"/>
            <a:ext cx="596900" cy="648335"/>
          </a:xfrm>
          <a:custGeom>
            <a:avLst/>
            <a:gdLst>
              <a:gd name="connsiteX0" fmla="*/ 0 w 1214072"/>
              <a:gd name="connsiteY0" fmla="*/ 0 h 849850"/>
              <a:gd name="connsiteX1" fmla="*/ 789147 w 1214072"/>
              <a:gd name="connsiteY1" fmla="*/ 0 h 849850"/>
              <a:gd name="connsiteX2" fmla="*/ 1214072 w 1214072"/>
              <a:gd name="connsiteY2" fmla="*/ 424925 h 849850"/>
              <a:gd name="connsiteX3" fmla="*/ 789147 w 1214072"/>
              <a:gd name="connsiteY3" fmla="*/ 849850 h 849850"/>
              <a:gd name="connsiteX4" fmla="*/ 0 w 1214072"/>
              <a:gd name="connsiteY4" fmla="*/ 849850 h 849850"/>
              <a:gd name="connsiteX5" fmla="*/ 424925 w 1214072"/>
              <a:gd name="connsiteY5" fmla="*/ 424925 h 849850"/>
              <a:gd name="connsiteX6" fmla="*/ 0 w 1214072"/>
              <a:gd name="connsiteY6" fmla="*/ 0 h 84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072" h="849850">
                <a:moveTo>
                  <a:pt x="1214071" y="0"/>
                </a:moveTo>
                <a:lnTo>
                  <a:pt x="1214071" y="552403"/>
                </a:lnTo>
                <a:lnTo>
                  <a:pt x="607036" y="849850"/>
                </a:lnTo>
                <a:lnTo>
                  <a:pt x="1" y="552403"/>
                </a:lnTo>
                <a:lnTo>
                  <a:pt x="1" y="0"/>
                </a:lnTo>
                <a:lnTo>
                  <a:pt x="607036" y="297447"/>
                </a:lnTo>
                <a:lnTo>
                  <a:pt x="1214071" y="0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75" tIns="586040" rIns="19475" bIns="586040" numCol="1" spcCol="1270" anchor="ctr" anchorCtr="0">
            <a:noAutofit/>
          </a:bodyPr>
          <a:p>
            <a:pPr algn="ctr" defTabSz="18173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65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微软雅黑" panose="020B0503020204020204" charset="-122"/>
              </a:rPr>
              <a:t>03</a:t>
            </a:r>
            <a:endParaRPr lang="en-US" sz="3465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7" name="文本框 71"/>
          <p:cNvSpPr/>
          <p:nvPr/>
        </p:nvSpPr>
        <p:spPr>
          <a:xfrm>
            <a:off x="506730" y="4962525"/>
            <a:ext cx="597535" cy="603250"/>
          </a:xfrm>
          <a:custGeom>
            <a:avLst/>
            <a:gdLst>
              <a:gd name="connsiteX0" fmla="*/ 0 w 1214072"/>
              <a:gd name="connsiteY0" fmla="*/ 0 h 849850"/>
              <a:gd name="connsiteX1" fmla="*/ 789147 w 1214072"/>
              <a:gd name="connsiteY1" fmla="*/ 0 h 849850"/>
              <a:gd name="connsiteX2" fmla="*/ 1214072 w 1214072"/>
              <a:gd name="connsiteY2" fmla="*/ 424925 h 849850"/>
              <a:gd name="connsiteX3" fmla="*/ 789147 w 1214072"/>
              <a:gd name="connsiteY3" fmla="*/ 849850 h 849850"/>
              <a:gd name="connsiteX4" fmla="*/ 0 w 1214072"/>
              <a:gd name="connsiteY4" fmla="*/ 849850 h 849850"/>
              <a:gd name="connsiteX5" fmla="*/ 424925 w 1214072"/>
              <a:gd name="connsiteY5" fmla="*/ 424925 h 849850"/>
              <a:gd name="connsiteX6" fmla="*/ 0 w 1214072"/>
              <a:gd name="connsiteY6" fmla="*/ 0 h 84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072" h="849850">
                <a:moveTo>
                  <a:pt x="1214071" y="0"/>
                </a:moveTo>
                <a:lnTo>
                  <a:pt x="1214071" y="552403"/>
                </a:lnTo>
                <a:lnTo>
                  <a:pt x="607036" y="849850"/>
                </a:lnTo>
                <a:lnTo>
                  <a:pt x="1" y="552403"/>
                </a:lnTo>
                <a:lnTo>
                  <a:pt x="1" y="0"/>
                </a:lnTo>
                <a:lnTo>
                  <a:pt x="607036" y="297447"/>
                </a:lnTo>
                <a:lnTo>
                  <a:pt x="1214071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75" tIns="586040" rIns="19475" bIns="586040" numCol="1" spcCol="1270" anchor="ctr" anchorCtr="0">
            <a:noAutofit/>
          </a:bodyPr>
          <a:lstStyle/>
          <a:p>
            <a:pPr algn="ctr" defTabSz="18173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65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微软雅黑" panose="020B0503020204020204" charset="-122"/>
              </a:rPr>
              <a:t>04</a:t>
            </a:r>
            <a:endParaRPr lang="en-US" sz="3465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0495" y="0"/>
            <a:ext cx="42481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611505" y="854075"/>
            <a:ext cx="1996440" cy="7086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2800" b="1" kern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+mn-ea"/>
              </a:rPr>
              <a:t>人才队伍</a:t>
            </a:r>
            <a:endParaRPr lang="zh-CN" altLang="en-US" sz="2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2" name="等腰三角形 1"/>
          <p:cNvSpPr/>
          <p:nvPr/>
        </p:nvSpPr>
        <p:spPr>
          <a:xfrm>
            <a:off x="6008370" y="1158875"/>
            <a:ext cx="5008245" cy="4885055"/>
          </a:xfrm>
          <a:prstGeom prst="triangl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593205" y="4785360"/>
            <a:ext cx="3839210" cy="10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132320" y="3260725"/>
            <a:ext cx="2458085" cy="260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圆角矩形标注 37"/>
          <p:cNvSpPr/>
          <p:nvPr/>
        </p:nvSpPr>
        <p:spPr>
          <a:xfrm>
            <a:off x="7922260" y="2292350"/>
            <a:ext cx="1168400" cy="633095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高级职称</a:t>
            </a:r>
            <a:r>
              <a:rPr lang="en-US" altLang="zh-CN" b="1"/>
              <a:t>104</a:t>
            </a:r>
            <a:r>
              <a:rPr lang="zh-CN" altLang="en-US" b="1"/>
              <a:t>人</a:t>
            </a:r>
            <a:endParaRPr lang="zh-CN" altLang="en-US" b="1"/>
          </a:p>
        </p:txBody>
      </p:sp>
      <p:sp>
        <p:nvSpPr>
          <p:cNvPr id="39" name="圆角矩形标注 38"/>
          <p:cNvSpPr/>
          <p:nvPr/>
        </p:nvSpPr>
        <p:spPr>
          <a:xfrm>
            <a:off x="7862570" y="3895725"/>
            <a:ext cx="1228090" cy="584835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中级职称</a:t>
            </a:r>
            <a:r>
              <a:rPr lang="en-US" altLang="zh-CN" b="1"/>
              <a:t>199</a:t>
            </a:r>
            <a:r>
              <a:rPr lang="zh-CN" altLang="en-US" b="1"/>
              <a:t>人</a:t>
            </a:r>
            <a:endParaRPr lang="zh-CN" altLang="en-US" b="1"/>
          </a:p>
        </p:txBody>
      </p:sp>
      <p:sp>
        <p:nvSpPr>
          <p:cNvPr id="40" name="圆角矩形标注 39"/>
          <p:cNvSpPr/>
          <p:nvPr/>
        </p:nvSpPr>
        <p:spPr>
          <a:xfrm>
            <a:off x="7804785" y="5212715"/>
            <a:ext cx="1228090" cy="612775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初级职称</a:t>
            </a:r>
            <a:r>
              <a:rPr lang="en-US" altLang="zh-CN" b="1"/>
              <a:t>240</a:t>
            </a:r>
            <a:r>
              <a:rPr lang="zh-CN" altLang="en-US" b="1"/>
              <a:t>人</a:t>
            </a:r>
            <a:endParaRPr lang="zh-CN" altLang="en-US" b="1"/>
          </a:p>
        </p:txBody>
      </p:sp>
      <p:sp>
        <p:nvSpPr>
          <p:cNvPr id="41" name="文本框 40"/>
          <p:cNvSpPr txBox="1"/>
          <p:nvPr/>
        </p:nvSpPr>
        <p:spPr>
          <a:xfrm>
            <a:off x="7688580" y="614743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职称结构</a:t>
            </a:r>
            <a:endParaRPr lang="zh-CN" altLang="en-US" sz="2400" b="1"/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1" cstate="print">
            <a:alphaModFix amt="80000"/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r="3963"/>
          <a:stretch>
            <a:fillRect/>
          </a:stretch>
        </p:blipFill>
        <p:spPr>
          <a:xfrm>
            <a:off x="532765" y="1562735"/>
            <a:ext cx="3807460" cy="2075815"/>
          </a:xfrm>
          <a:custGeom>
            <a:avLst/>
            <a:gdLst>
              <a:gd name="connsiteX0" fmla="*/ 0 w 5940545"/>
              <a:gd name="connsiteY0" fmla="*/ 0 h 4270217"/>
              <a:gd name="connsiteX1" fmla="*/ 5940545 w 5940545"/>
              <a:gd name="connsiteY1" fmla="*/ 0 h 4270217"/>
              <a:gd name="connsiteX2" fmla="*/ 5940545 w 5940545"/>
              <a:gd name="connsiteY2" fmla="*/ 4270217 h 4270217"/>
              <a:gd name="connsiteX3" fmla="*/ 0 w 5940545"/>
              <a:gd name="connsiteY3" fmla="*/ 4270217 h 427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545" h="4270217">
                <a:moveTo>
                  <a:pt x="0" y="0"/>
                </a:moveTo>
                <a:lnTo>
                  <a:pt x="5940545" y="0"/>
                </a:lnTo>
                <a:lnTo>
                  <a:pt x="5940545" y="4270217"/>
                </a:lnTo>
                <a:lnTo>
                  <a:pt x="0" y="4270217"/>
                </a:lnTo>
                <a:close/>
              </a:path>
            </a:pathLst>
          </a:custGeom>
        </p:spPr>
      </p:pic>
      <p:sp>
        <p:nvSpPr>
          <p:cNvPr id="76" name="竖卷形 75"/>
          <p:cNvSpPr/>
          <p:nvPr/>
        </p:nvSpPr>
        <p:spPr>
          <a:xfrm>
            <a:off x="1122045" y="3895725"/>
            <a:ext cx="2790825" cy="2686050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全院职工</a:t>
            </a:r>
            <a:r>
              <a:rPr lang="en-US" altLang="zh-CN" b="1"/>
              <a:t>683</a:t>
            </a:r>
            <a:r>
              <a:rPr lang="zh-CN" altLang="en-US" b="1"/>
              <a:t>人</a:t>
            </a:r>
            <a:endParaRPr lang="zh-CN" altLang="en-US" b="1"/>
          </a:p>
          <a:p>
            <a:pPr algn="ctr"/>
            <a:endParaRPr lang="zh-CN" altLang="en-US" b="1"/>
          </a:p>
          <a:p>
            <a:pPr algn="ctr"/>
            <a:r>
              <a:rPr lang="zh-CN" altLang="en-US" b="1"/>
              <a:t>其中</a:t>
            </a:r>
            <a:r>
              <a:rPr lang="en-US" altLang="zh-CN" b="1"/>
              <a:t>: </a:t>
            </a:r>
            <a:r>
              <a:rPr lang="zh-CN" altLang="en-US" b="1"/>
              <a:t>医师</a:t>
            </a:r>
            <a:r>
              <a:rPr lang="en-US" altLang="zh-CN" b="1"/>
              <a:t> 208</a:t>
            </a:r>
            <a:r>
              <a:rPr lang="zh-CN" altLang="en-US" b="1"/>
              <a:t>人</a:t>
            </a:r>
            <a:endParaRPr lang="zh-CN" altLang="en-US" b="1"/>
          </a:p>
          <a:p>
            <a:pPr algn="ctr"/>
            <a:r>
              <a:rPr lang="en-US" altLang="zh-CN" b="1"/>
              <a:t>          </a:t>
            </a:r>
            <a:r>
              <a:rPr lang="zh-CN" altLang="en-US" b="1"/>
              <a:t>护士</a:t>
            </a:r>
            <a:r>
              <a:rPr lang="en-US" altLang="zh-CN" b="1"/>
              <a:t> 312</a:t>
            </a:r>
            <a:r>
              <a:rPr lang="zh-CN" altLang="en-US" b="1"/>
              <a:t>人</a:t>
            </a:r>
            <a:endParaRPr lang="zh-CN" altLang="en-US" b="1"/>
          </a:p>
          <a:p>
            <a:pPr algn="ctr"/>
            <a:r>
              <a:rPr lang="en-US" altLang="zh-CN" b="1"/>
              <a:t>        </a:t>
            </a:r>
            <a:r>
              <a:rPr lang="zh-CN" altLang="en-US" b="1"/>
              <a:t>医技</a:t>
            </a:r>
            <a:r>
              <a:rPr lang="en-US" altLang="zh-CN" b="1"/>
              <a:t> 85</a:t>
            </a:r>
            <a:r>
              <a:rPr lang="zh-CN" altLang="en-US" b="1"/>
              <a:t>人</a:t>
            </a:r>
            <a:endParaRPr lang="zh-CN" altLang="en-US" b="1"/>
          </a:p>
          <a:p>
            <a:pPr algn="ctr"/>
            <a:r>
              <a:rPr lang="en-US" altLang="zh-CN" b="1"/>
              <a:t>        </a:t>
            </a:r>
            <a:r>
              <a:rPr lang="zh-CN" altLang="en-US" b="1"/>
              <a:t>机关</a:t>
            </a:r>
            <a:r>
              <a:rPr lang="en-US" altLang="zh-CN" b="1"/>
              <a:t> 59</a:t>
            </a:r>
            <a:r>
              <a:rPr lang="zh-CN" altLang="en-US" b="1"/>
              <a:t>人</a:t>
            </a:r>
            <a:endParaRPr lang="zh-CN" altLang="en-US" b="1"/>
          </a:p>
          <a:p>
            <a:pPr algn="ctr"/>
            <a:r>
              <a:rPr lang="en-US" altLang="zh-CN" b="1"/>
              <a:t>        </a:t>
            </a:r>
            <a:r>
              <a:rPr lang="zh-CN" altLang="en-US" b="1"/>
              <a:t>后勤</a:t>
            </a:r>
            <a:r>
              <a:rPr lang="en-US" altLang="zh-CN" b="1"/>
              <a:t> 19</a:t>
            </a:r>
            <a:r>
              <a:rPr lang="zh-CN" altLang="en-US" b="1"/>
              <a:t>人</a:t>
            </a:r>
            <a:endParaRPr lang="zh-CN" altLang="en-US" b="1"/>
          </a:p>
        </p:txBody>
      </p:sp>
      <p:sp>
        <p:nvSpPr>
          <p:cNvPr id="81" name="虚尾箭头 80"/>
          <p:cNvSpPr/>
          <p:nvPr/>
        </p:nvSpPr>
        <p:spPr>
          <a:xfrm>
            <a:off x="4791710" y="2858135"/>
            <a:ext cx="1557020" cy="1037590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495" y="0"/>
            <a:ext cx="42481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471170" y="1055370"/>
            <a:ext cx="2841625" cy="73088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POSans R" panose="00020600040101010101" pitchFamily="18" charset="-122"/>
                <a:sym typeface="微软雅黑" panose="020B0503020204020204" charset="-122"/>
              </a:rPr>
              <a:t>重点专科创建</a:t>
            </a:r>
            <a:endParaRPr kumimoji="0" lang="zh-CN" altLang="en-US" sz="2800" b="1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OPPOSans R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87830" y="2388870"/>
            <a:ext cx="4929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徐州市重点临床专科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1687830" y="3171190"/>
            <a:ext cx="71081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精神科</a:t>
            </a:r>
            <a:endParaRPr lang="zh-CN" altLang="en-US" sz="2400" b="1">
              <a:sym typeface="+mn-ea"/>
            </a:endParaRPr>
          </a:p>
          <a:p>
            <a:r>
              <a:rPr lang="zh-CN" altLang="en-US" sz="2400" b="1"/>
              <a:t>精神科护理组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0495" y="0"/>
            <a:ext cx="4248150" cy="7810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1975" y="4462145"/>
            <a:ext cx="7362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精神科省重点临床专科3年时间完成省重点专科创建。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1535" y="465455"/>
            <a:ext cx="10647680" cy="5702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我们医院图书建设情况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、初始情况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购买纸质的书籍、杂志等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、订购电子期刊、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杂志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、数字图书馆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现在在用的图书馆地址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http://kyy.lrltd.cn/</a:t>
            </a:r>
            <a:endParaRPr lang="en-US" altLang="zh-CN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4865" y="456565"/>
            <a:ext cx="10647680" cy="5702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/>
              <a:t>一、课程目标</a:t>
            </a:r>
            <a:endParaRPr lang="zh-CN" altLang="en-US" sz="4800"/>
          </a:p>
          <a:p>
            <a:pPr>
              <a:lnSpc>
                <a:spcPct val="150000"/>
              </a:lnSpc>
            </a:pPr>
            <a:endParaRPr lang="en-US" altLang="zh-CN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掌握临床指南的核心价值与应用场景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熟悉国内外权威临床指南数据库及检索工具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学会快速定位高质量指南的检索策略</a:t>
            </a:r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0631342" y="6031678"/>
            <a:ext cx="444527" cy="444527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10468596" y="6108332"/>
            <a:ext cx="444527" cy="444527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6"/>
          <p:cNvSpPr txBox="1"/>
          <p:nvPr>
            <p:custDataLst>
              <p:tags r:id="rId5"/>
            </p:custDataLst>
          </p:nvPr>
        </p:nvSpPr>
        <p:spPr>
          <a:xfrm>
            <a:off x="1303655" y="686435"/>
            <a:ext cx="9017635" cy="549846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fontScale="8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defTabSz="914400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4800" spc="0">
                <a:latin typeface="+mn-lt"/>
                <a:cs typeface="+mn-cs"/>
              </a:rPr>
              <a:t>二、临床指南概述</a:t>
            </a:r>
            <a:endParaRPr lang="zh-CN" altLang="en-US" sz="4800" spc="0">
              <a:latin typeface="+mn-lt"/>
              <a:cs typeface="+mn-cs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定义与作用</a:t>
            </a: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4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- </a:t>
            </a: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基于循证医学的标准化诊疗建议</a:t>
            </a: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4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- </a:t>
            </a: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应用场景：临床决策、科研、教学</a:t>
            </a: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4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指南类型</a:t>
            </a: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4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- </a:t>
            </a: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国际指南（</a:t>
            </a: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WHO</a:t>
            </a: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NICE</a:t>
            </a: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AHA/ACC</a:t>
            </a: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等）</a:t>
            </a: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4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- </a:t>
            </a: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国内指南（中华医学会、国家卫健委发布）</a:t>
            </a: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4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- </a:t>
            </a: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时效性要求：优先选择</a:t>
            </a: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年内更新版本</a:t>
            </a:r>
            <a:r>
              <a:rPr lang="en-US" altLang="zh-CN" sz="4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4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1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空白演示经典风格"/>
  <p:tag name="KSO_WM_UNIT_TEXT_FILL_FORE_SCHEMECOLOR_INDEX_BRIGHTNESS" val="0"/>
  <p:tag name="KSO_WM_UNIT_TEXT_FILL_FORE_SCHEMECOLOR_INDEX" val="5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6915_1*f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演讲者："/>
  <p:tag name="KSO_WM_UNIT_SUBTYPE" val="b"/>
  <p:tag name="KSO_WM_UNIT_TEXT_FILL_FORE_SCHEMECOLOR_INDEX_BRIGHTNESS" val="0"/>
  <p:tag name="KSO_WM_UNIT_TEXT_FILL_FORE_SCHEMECOLOR_INDEX" val="5"/>
  <p:tag name="KSO_WM_UNIT_TEXT_FILL_TYPE" val="1"/>
</p:tagLst>
</file>

<file path=ppt/tags/tag131.xml><?xml version="1.0" encoding="utf-8"?>
<p:tagLst xmlns:p="http://schemas.openxmlformats.org/presentationml/2006/main">
  <p:tag name="KSO_WM_SLIDE_ID" val="custom2020691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5"/>
  <p:tag name="KSO_WM_SLIDE_LAYOUT" val="a_b_f"/>
  <p:tag name="KSO_WM_SLIDE_LAYOUT_CNT" val="1_1_1"/>
  <p:tag name="KSO_WM_TEMPLATE_MASTER_THUMB_INDEX" val="12"/>
  <p:tag name="KSO_WM_TEMPLATE_THUMBS_INDEX" val="1、4、7、8、10、11、12、13、15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p="http://schemas.openxmlformats.org/presentationml/2006/main">
  <p:tag name="KSO_WM_SLIDE_ID" val="custom20202990_2"/>
  <p:tag name="KSO_WM_TEMPLATE_SUBCATEGORY" val="17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990"/>
  <p:tag name="KSO_WM_SLIDE_LAYOUT" val="a_l"/>
  <p:tag name="KSO_WM_SLIDE_LAYOUT_CNT" val="1_1"/>
  <p:tag name="KSO_WM_SLIDE_BACKGROUND_TYPE" val="general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7.xml><?xml version="1.0" encoding="utf-8"?>
<p:tagLst xmlns:p="http://schemas.openxmlformats.org/presentationml/2006/main">
  <p:tag name="KSO_WM_SLIDE_ID" val="custom20202990_2"/>
  <p:tag name="KSO_WM_TEMPLATE_SUBCATEGORY" val="17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990"/>
  <p:tag name="KSO_WM_SLIDE_LAYOUT" val="a_l"/>
  <p:tag name="KSO_WM_SLIDE_LAYOUT_CNT" val="1_1"/>
  <p:tag name="KSO_WM_SLIDE_BACKGROUND_TYPE" val="general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202990_2"/>
  <p:tag name="KSO_WM_TEMPLATE_SUBCATEGORY" val="17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990"/>
  <p:tag name="KSO_WM_SLIDE_LAYOUT" val="a_l"/>
  <p:tag name="KSO_WM_SLIDE_LAYOUT_CNT" val="1_1"/>
  <p:tag name="KSO_WM_SLIDE_BACKGROUND_TYPE" val="general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4"/>
  <p:tag name="KSO_WM_TEMPLATE_CATEGORY" val="diagram"/>
  <p:tag name="KSO_WM_TEMPLATE_INDEX" val="2020860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5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5"/>
  <p:tag name="KSO_WM_TEMPLATE_CATEGORY" val="diagram"/>
  <p:tag name="KSO_WM_TEMPLATE_INDEX" val="20208604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6"/>
</p:tagLst>
</file>

<file path=ppt/tags/tag14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7"/>
</p:tagLst>
</file>

<file path=ppt/tags/tag146.xml><?xml version="1.0" encoding="utf-8"?>
<p:tagLst xmlns:p="http://schemas.openxmlformats.org/presentationml/2006/main">
  <p:tag name="KSO_WM_SLIDE_ID" val="diagram20220058_3"/>
  <p:tag name="KSO_WM_TEMPLATE_SUBCATEGORY" val="25"/>
  <p:tag name="KSO_WM_TEMPLATE_MASTER_TYPE" val="0"/>
  <p:tag name="KSO_WM_TEMPLATE_COLOR_TYPE" val="0"/>
  <p:tag name="KSO_WM_SLIDE_ITEM_CNT" val="0"/>
  <p:tag name="KSO_WM_SLIDE_INDEX" val="3"/>
  <p:tag name="KSO_WM_TAG_VERSION" val="1.0"/>
  <p:tag name="KSO_WM_BEAUTIFY_FLAG" val="#wm#"/>
  <p:tag name="KSO_WM_TEMPLATE_CATEGORY" val="diagram"/>
  <p:tag name="KSO_WM_TEMPLATE_INDEX" val="20220058"/>
  <p:tag name="KSO_WM_SLIDE_TYPE" val="text"/>
  <p:tag name="KSO_WM_SLIDE_SUBTYPE" val="picTxt"/>
  <p:tag name="KSO_WM_SLIDE_LAYOUTTYPE" val="topbottom"/>
  <p:tag name="KSO_WM_SLIDE_SIZE" val="888*492"/>
  <p:tag name="KSO_WM_SLIDE_POSITION" val="36*24"/>
  <p:tag name="KSO_WM_SLIDE_LAYOUT" val="d"/>
  <p:tag name="KSO_WM_SLIDE_LAYOUT_CNT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4-07T20:21:10&quot;,&quot;margin&quot;:{&quot;bottom&quot;:0.847000002861023,&quot;left&quot;:1.2699999809265137,&quot;right&quot;:1.2699999809265137,&quot;top&quot;:1.6929999589920044},&quot;type&quot;:0}"/>
  <p:tag name="KSO_WM_SLIDE_RATIO" val="1.777778"/>
  <p:tag name="KSO_WM_SLIDE_BACKGROUND" val="[&quot;general&quot;]"/>
  <p:tag name="KSO_WM_SLIDE_BACKGROUND_TYPE" val="general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4-07T20:21:10&quot;,&quot;maxSize&quot;:{&quot;size1&quot;:20},&quot;minSize&quot;:{&quot;size1&quot;:11.2},&quot;normalSize&quot;:{&quot;size1&quot;:11.2},&quot;subLayout&quot;:[{&quot;id&quot;:&quot;2025-04-07T20:21:10&quot;,&quot;margin&quot;:{&quot;bottom&quot;:0.025999998673796654,&quot;left&quot;:1.2699999809265137,&quot;right&quot;:1.2699999809265137,&quot;top&quot;:0.4230000376701355},&quot;type&quot;:0},{&quot;id&quot;:&quot;2025-04-07T20:21:1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4-07T20:21:10&quot;,&quot;maxSize&quot;:{&quot;size1&quot;:20},&quot;minSize&quot;:{&quot;size1&quot;:11.2},&quot;normalSize&quot;:{&quot;size1&quot;:11.2},&quot;subLayout&quot;:[{&quot;id&quot;:&quot;2025-04-07T20:21:10&quot;,&quot;margin&quot;:{&quot;bottom&quot;:0.025999998673796654,&quot;left&quot;:1.2699999809265137,&quot;right&quot;:1.2699999809265137,&quot;top&quot;:0.4230000376701355},&quot;type&quot;:0},{&quot;id&quot;:&quot;2025-04-07T20:21:1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4-07T20:21:10&quot;,&quot;maxSize&quot;:{&quot;size1&quot;:20},&quot;minSize&quot;:{&quot;size1&quot;:11.2},&quot;normalSize&quot;:{&quot;size1&quot;:11.2},&quot;subLayout&quot;:[{&quot;id&quot;:&quot;2025-04-07T20:21:10&quot;,&quot;margin&quot;:{&quot;bottom&quot;:0.025999998673796654,&quot;left&quot;:1.2699999809265137,&quot;right&quot;:1.2699999809265137,&quot;top&quot;:0.4230000376701355},&quot;type&quot;:0},{&quot;id&quot;:&quot;2025-04-07T20:21:1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8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4-07T20:21:10&quot;,&quot;maxSize&quot;:{&quot;size1&quot;:20},&quot;minSize&quot;:{&quot;size1&quot;:11.2},&quot;normalSize&quot;:{&quot;size1&quot;:11.2},&quot;subLayout&quot;:[{&quot;id&quot;:&quot;2025-04-07T20:21:10&quot;,&quot;margin&quot;:{&quot;bottom&quot;:0.025999998673796654,&quot;left&quot;:1.2699999809265137,&quot;right&quot;:1.2699999809265137,&quot;top&quot;:0.4230000376701355},&quot;type&quot;:0},{&quot;id&quot;:&quot;2025-04-07T20:21:1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4-07T20:21:10&quot;,&quot;maxSize&quot;:{&quot;size1&quot;:20},&quot;minSize&quot;:{&quot;size1&quot;:11.2},&quot;normalSize&quot;:{&quot;size1&quot;:11.2},&quot;subLayout&quot;:[{&quot;id&quot;:&quot;2025-04-07T20:21:10&quot;,&quot;margin&quot;:{&quot;bottom&quot;:0.025999998673796654,&quot;left&quot;:1.2699999809265137,&quot;right&quot;:1.2699999809265137,&quot;top&quot;:0.4230000376701355},&quot;type&quot;:0},{&quot;id&quot;:&quot;2025-04-07T20:21:1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4-07T20:21:10&quot;,&quot;maxSize&quot;:{&quot;size1&quot;:20},&quot;minSize&quot;:{&quot;size1&quot;:11.2},&quot;normalSize&quot;:{&quot;size1&quot;:11.2},&quot;subLayout&quot;:[{&quot;id&quot;:&quot;2025-04-07T20:21:10&quot;,&quot;margin&quot;:{&quot;bottom&quot;:0.025999998673796654,&quot;left&quot;:1.2699999809265137,&quot;right&quot;:1.2699999809265137,&quot;top&quot;:0.4230000376701355},&quot;type&quot;:0},{&quot;id&quot;:&quot;2025-04-07T20:21:1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5-04-07T20:21:10&quot;,&quot;maxSize&quot;:{&quot;size1&quot;:20},&quot;minSize&quot;:{&quot;size1&quot;:11.2},&quot;normalSize&quot;:{&quot;size1&quot;:11.2},&quot;subLayout&quot;:[{&quot;id&quot;:&quot;2025-04-07T20:21:10&quot;,&quot;margin&quot;:{&quot;bottom&quot;:0.025999998673796654,&quot;left&quot;:1.2699999809265137,&quot;right&quot;:1.2699999809265137,&quot;top&quot;:0.4230000376701355},&quot;type&quot;:0},{&quot;id&quot;:&quot;2025-04-07T20:21:1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5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S"/>
  <p:tag name="KSO_WM_UNIT_TEXT_FILL_FORE_SCHEMECOLOR_INDEX_BRIGHTNESS" val="0"/>
  <p:tag name="KSO_WM_UNIT_TEXT_FILL_FORE_SCHEMECOLOR_INDEX" val="5"/>
  <p:tag name="KSO_WM_UNIT_TEXT_FILL_TYPE" val="1"/>
</p:tagLst>
</file>

<file path=ppt/tags/tag169.xml><?xml version="1.0" encoding="utf-8"?>
<p:tagLst xmlns:p="http://schemas.openxmlformats.org/presentationml/2006/main">
  <p:tag name="KSO_WM_SLIDE_ID" val="custom20206915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5"/>
  <p:tag name="KSO_WM_SLIDE_TYPE" val="endPage"/>
  <p:tag name="KSO_WM_SLIDE_SUBTYPE" val="pureTxt"/>
  <p:tag name="KSO_WM_SLIDE_LAYOUT" val="a"/>
  <p:tag name="KSO_WM_SLIDE_LAYOUT_CNT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WPS 演示</Application>
  <PresentationFormat>宽屏</PresentationFormat>
  <Paragraphs>159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OPPOSans R</vt:lpstr>
      <vt:lpstr>Segoe UI</vt:lpstr>
      <vt:lpstr>Calibri</vt:lpstr>
      <vt:lpstr>Arial Unicode MS</vt:lpstr>
      <vt:lpstr>Office 主题​​</vt:lpstr>
      <vt:lpstr>1_Office 主题​​</vt:lpstr>
      <vt:lpstr>临床指南快速检索 策略与实战技巧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半生逍遥（董）</cp:lastModifiedBy>
  <cp:revision>13</cp:revision>
  <dcterms:created xsi:type="dcterms:W3CDTF">2025-04-07T12:21:00Z</dcterms:created>
  <dcterms:modified xsi:type="dcterms:W3CDTF">2025-04-08T08:50:56Z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/>
  </property>
</Properties>
</file>